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7" r:id="rId12"/>
    <p:sldId id="264" r:id="rId13"/>
    <p:sldId id="273" r:id="rId14"/>
    <p:sldId id="268" r:id="rId15"/>
    <p:sldId id="274" r:id="rId16"/>
    <p:sldId id="270" r:id="rId17"/>
    <p:sldId id="271" r:id="rId18"/>
    <p:sldId id="272" r:id="rId19"/>
    <p:sldId id="269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2:43:29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8837 13652 0,'-18'0'63,"1"0"-48,-1 0-15,-17-17 16,-1-1-16,-69 18 16,-19-17-1,-52-1 16,-36 18-15,-88 0 0,124 0-1,88 0 1,70 0 31,18 18-32,-35 17 1,-18 18 0,17-18-16,-34 71 15,52-71 1,-17 0-16,35 36 16,0-36-1,0 36 16,18 17-15,-18 0 0,70 18-1,-17-53 1,-18 0 0,1-18-1,52 0 1,-35-17-1,53 17 1,-18-35 0,-53 18-1,89-18 1,140 0 0,18 0-1,-17 0 16,-53 0-15,-18 0 0,-5486 0-1,10831 0 1,-5486 0-16,17 0 16,-35 0-16,-17 0 15,53 0 1,-1 0-1,1 0 1,52 0 0,-70-53-1,-18 18 1,1 17 0,16 1 15,-16-19-16,34-17 1,-34 0 0,-19 1-1,1 34 1,-18 0 0,0 1-1,0-1 1,0-17-1,0-18 1,0 17 0,-18 1-1,-17 0 1,17 17 0,-17-17-16,-53-36 31,53 71-31,-54-17 15,-69-54 1,52 54 0,0 17-1,71 0 1,17 0 0,0 0-1,1 0 32,-1 0 0,-17 0-31,0 0-1,17 0-15,0 0 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3:36:53.5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10213 15663 0,'0'0'0,"17"-17"16,830-89 140,1622 88 0,-1463 18 16,-936 0-172,707 53 156,-742-53-140,388 0 140,-35 0 0,-211-53 16,-72 36-16,160 17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3:36:56.2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10371 17762 0,'18'0'94,"1164"0"-32,2310 124 110,-2645-124-16,-300-18 16,-459 1-15,-53 17 14,89 0-14,-107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3:36:58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10442 18168 0,'0'-18'78,"459"18"0,1428 0 94,-582 0-16,-70 0 0,-723 0 16,-160 0-16,107 0 16,-247-17-16,-195-18-31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3:37:00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12559 17780 0,'0'0'172,"1605"0"-172,-406 0 156,-1181 0-156,388-35 157,176 17 14,-388 18-14,0 0 15,-124 0-16,-34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3:37:45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23812 7444 0,'0'-18'16,"-17"0"0,17 1-16,-36-1 15,-52-17 1,-106-18-1,35 35 1,36 18 0,70 0-16,-53 0 15,53 0 1,0 0-16,-53 0 16,18 0-1,-18 18 1,-35 52 15,-17 36-15,-1-35-1,159-36 1,-35 0 0,52-17-1,-17 35 1,-35 0-1,17 0 1,18 35 0,0 0-1,0 18 1,18-35 0,35-1-1,-18-17 1,-17 0-1,35-35 17,35 34-17,35 1 1,36 0 0,-71-53-1,-17 0 1,-36 0-1,71 0 1,-18 18 0,177 17-1,-106 0 1,-1-35 0,36 0-1,-141 0 1,35 0-1,-17 0 17,-1 0-17,-17 18 1,124 17 0,-54-35-1,-35-35 1,1 17-1,34-34 1,-35 34 0,18 18-1,53-18 1,-36 1 0,107 17-1,-36 0 1,-18 0-1,1-18 17,-36 18-17,17 0 1,-34 0 0,105 0-1,106 0 1,-105-18-1,175 18 1,-52 0 0,141 0-1,-212-35 1,-176 17 0,35-17-1,-88 18 16,0-1-15,17-35 0,-17-53-1,36 18 1,-19-18 0,-17 36-1,18-19 1,-36 1-1,-17 35-15,-18-53 16,0 54 0,0-54-16,-336-159 15,72 89 1,105 140 0,-17-16-1,-89-19 1,-17 0 15,-53-70-15,-18 141-1,-141 0 1,-282 0 0,335 0-1,18 0 1,123-35-1,0 0 1,18 52 0,-1 54-1,72-18 1,140-53 0,-158 53-1,88 53 1,17-18 15,36 0-15,71-70-16,-72 52 15,54-35-15,-18 18 16,-35 36 0,35-19-1,18-17 1,17 18-1,0 17 1,18-18 0,0-34-1,0-19 1,18 1 0,17 17-1,-17-17-15,35 17 16,-53-17-1,18-18-15,-18 17 32,17-17-1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3:56:21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14905 16069 0,'-18'0'187,"-652"0"-30,440 0 14,-34 0-14,158 0 15,-35 0-1,123 0-14</inkml:trace>
  <inkml:trace contextRef="#ctx0" brushRef="#br0" timeOffset="1640.0465">13652 15857 0,'0'18'297,"0"0"-219,0-1-31,-17-17-31,-1 18-1,18 0-15,-18-18 32,18 17 30,-17-17-46,-1 0-1,0 18 1,1-18 0,-1 0-16,1 0 15,-36 17 1,88-17-16,-53 18 16</inkml:trace>
  <inkml:trace contextRef="#ctx0" brushRef="#br0" timeOffset="3375.6559">13476 16157 0,'0'18'188,"18"-18"15,-18 17-187,17-17 62,1 0 0,-18 18-78,17-18 16,1 0-1,0 0 63,-18 18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1:10:17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5574 6262 0,'17'0'16,"1"0"31,-18 17-47,18-17 15,-1 18-15,36 0 16,35-1-1,106 54 1,36-36 0,-125 0-16,107-17 15,-124-18-15,-17 0 16,35 0 0,-89 0-1,19 0 1,-1 0-1,18 0 1,35 0 0,0 0 15,-17 0-15,-1 0-1,19 0 1,-54 0-16,71 0 15,-18-18-15,-18 1 16,54-1 0,-36-17-1,-35 35 1,-35 0 0,17-18-1,0 1 1,36-19-1,-18 19 1,0-19 0,-36 36 15,19-35-15,-1 18-1,-18-19 1,19-17-1,-1 0 1,0 18 0,-17 17-1,0-34 1,-1-19 0,-17 0-1,18 19 1,-18-19-1,0 18 1,0 18-16,0 0 16,0 17-1,0-17 1,0-18 0,0-18-1,-18 1 1,1 34-16</inkml:trace>
  <inkml:trace contextRef="#ctx0" brushRef="#br0" timeOffset="1045.455">8396 5221 0,'-18'-35'16,"36"70"-16,-71-123 16,18 35-16,-1 18 31,1 17-31,0-17 16,-36-36-1,-17 36-15,106-18 16,-106 18-1,-36-18-15,71 18 16,-123-18 0,-1 35 15,-34-35-15,123 35-1,17 18 1,18 0-1,-17 0 1,17 0 0,-71 18-1,18 17 1,18 36 0,-53-1-1,53-17 1,-36 0-1,36 0 1,0 18 0,35-18-1,0 0 17,18-18-17,17 0 1,1 18-1,-1-35 1,18-1 0,0 54-1,-18-36 1,18 53 0,0-70-1,0 35 1,0 35-1,0 36 1,0-1 0,36-17-1,-19 17 17,1-70-17,17 0 1,18 18-1,18-1 1,17 36 0,0-35-1,-35-36 1,-36-35 0,-17 18-1</inkml:trace>
  <inkml:trace contextRef="#ctx0" brushRef="#br0" timeOffset="11301.9117">12065 17357 0,'17'17'63,"19"1"-63,-1 0 16,18 17-16,0-18 15,70 19 1,1-1-1,-18-17 1,-1 17 0,-16-17-1,-19-18 1,36 0 0,-18 0-1,-17 0 1,17 0-1,18 0 1,35 0 0,-71 0-16,89 0 15,-124 0 1,18 0 0,71 0-1,17 0 1,-18 0-1,-17 0 1,-18 0 0,-52 0-1,-1 0 1,36 0 0,-18 0-1,17-36 1,-52 1-16,-1 0 15,19 35 1,-36-18-16,35-35 16,18 0-1,-18 0 1,0 18 15,1 0-15,-19-18-1,1 35 1,-18-17 0,18 0-1,-18-1 1,0 19-16,0-36 16,0 35-1,0 1-15,0-1 16,0 0-1,0-17 1,0 17 0,0-17-1,-36 0 1,19 17 15,-19 1-15,-17-19-1,18 19-15,-18 17 16,18-18-16,-18 0 0,0 18 16,0 0-1,-17 0 1,-19 0 0,1 0-1,-35 0 1,-54 0-1,160-53 1,-36 53 0,-141 18-1,35 35 17,-17-18-17,105 1-15,-105-19 16,70 19-16,0-19 15,-53 36 1,18-18 0,35-17-1,1 17 1,34-35 0,18 18-1,35 0 1,18-1 31,-17-17-32,-1 0-15,36 35 32,-53 18-17,-54 18 1,36-36-1,18 0 1,0 18 0,0-17-1,35-1 1</inkml:trace>
  <inkml:trace contextRef="#ctx0" brushRef="#br0" timeOffset="14172.2088">19614 16845 0,'0'0'0,"-35"0"0,0 0 16,17-17-16,-70 17 31,-53 0-15,-53 0-1,-36 0 1,107 0-16,-124 0 16,159 0-16,-36 0 15,-70 0 1,-35 0 0,105 0-1,-158 0 1,0 0-1,70 0 1,89 0 0,70 0-1,18 17 1,-1 1 15,36-1-31,-52 19 16,34-1-16,-35-35 15,0 53 1,0-18 0,-17 36-1,17-18 1,17-18 0,36 0-1,-17-17 1,17 17-1,0 18 1,0 0 0,0-18-16,17 18 15,1-18 1,0-17-16,35 35 31,-18-35-15,53 35-1,-53 17 1,-5415-35 0,10919-17-1,-5433-18 1,-53 18 0,53-18-1,-18 0 1,-53 0-16,36 0 15,-36 0 1,0 0-16,53 0 16,-88 17-1,36-17 1,34 0 15,-52-17-15,35 17-1,-71-18 1,36 0 0,17 1-1,53-36 1,-52 18-16,16-18 16,-16 35-1,-36 0 1,17 18-16,1-35 15,17 0 1,18-18 0,-17 35-1,-1 1 1,18-19 15,-18 19-15,0-1-1,36-35 1,-54 53-16,89-35 16,-88 0-16,35-1 15,53 1 1,-71 17 0,0-17-1,-17 0 1,17 17-1,0 1 1,-35-1 0,18 18-1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2:43:03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9983 4710 0,'0'0'0,"-35"0"16,-18 0-16,-17 0 16,-1 0-1,-193 0 1,87 17-16,-123 54 16,194-54-1,-35 1-15,-53 35 16,71-18-1,88 1 1,17-36 15,18 17-31,-35 36 32,-36 71-17,18-36 1,-35 18-1,17-18 1,36-53-16,-18 71 16,36-53-16,-1-18 15,18 159 1,0-35 0,106 70-1,-36-176 1,706 318 78,406-336-1,-194-265 1,-565-387 0,-334-106 0,-336 229-1,-653 282 1,847 212-94,18 0 16,-36 18-1,18 0 1,36-1-16,-19 1 16,1-18-1,-18 18-15,-53 17 16,-35 18-1,-35-18 1,70 0 0,71-35-1,35 18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4T02:34:50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19279 10866 0,'-18'0'63,"1"0"-48,-142 35 48,-194 247-1,177-123 16,88 123-15,88 18 15,123-18-16,230-35 17,70-18-17,-176-176 16,-229-70-78,17 17 16,-17 0-1,70-53 1,-17 0 0,34 18-1,-34-18 1,-18 0 0,-36 35-16,19 0 15,-1 1 1,-17-19-16,17 19 15,-17-18 1,-1-1 0,18-17-1,-35 18 1,18-18 0,0 0 15,-18 18-16,0-247 48,-36 52 15,-87 19-15,-18 34 15,-88 19-16,17 105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2:44:37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15275 8361 0,'71'0'156,"17"0"-140,1305 0 140,-476-53 16,-864 35 0</inkml:trace>
  <inkml:trace contextRef="#ctx0" brushRef="#br0" timeOffset="1.999">17797 8290 0</inkml:trace>
  <inkml:trace contextRef="#ctx0" brushRef="#br0" timeOffset="2031.685">15451 5203 0,'36'-17'78,"475"-1"16,354 1 62,-460-36 16,-387 53 0,0 0-32</inkml:trace>
  <inkml:trace contextRef="#ctx0" brushRef="#br0" timeOffset="7550.093">24853 13494 0,'0'17'78,"71"19"15,-1-36-93,741 0 157,-775 0-157,281-106 172,36-406-1,-388-158-14,-459 582 15,53 299-1,212 72-14,229-230 15,-53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2:59:15.3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11624 7849 0,'17'18'78,"36"0"-62,36 17-16,34 18 15,53 0 1,195 35 0,-36-70-1,-247-18 1,177 0-1,70 0 1,-176 0 0,-1-18-1,72-35 1,140-35 0,-88 0-1,-88-1 1,-70 89 15,-71-17-15,0 17-1,0-18 1,52 18 0,-34 0-1,176 0 1,-124 0-1,195 0 1,-106-18 0,-36 1-1,-70-18 1,53-1 0,17 19-1,36 17 1,-71 0 15,-88 0-31,0 0 16,-18 0-1,0 0 1,18 0-16,-18 0 16,177 17-1,70 36 1,-105 0-1,-107-18 1,-35-35 0,-17 0-1,-18 18 1,18-18 0,17 18-16,71-1 15,-36 19 1,-34-36-16,193 53 15,-35-18 17,-71-35-17,-52 0 1,-36 0 0,18 0-1,18 0 1,52-71-1,-140 18 1,87-53 0,1 18-16,-1-18 15,-70 54 1,18-1-16,0-53 16,-18-35-1,0-36 1,-89-34-1,-17 70 17,-88-1-17,-5432-16 1,10759-19 0,-5574 1-1,35-36 1,177 124-1,-142 0 1,1 0 0,-18-18-1,299 88 1,-140 18 0,-88 0-1,-1 0 1,36 18 15,-53 35-15,17 35-1,-17 18 1,159-71-16,-177 53 16,177-35-16,-1 0 15,36-35 1,-35 35-1,123-18 1,-71 0 0,1 0-1,-36 36 1,18 17 0,-18-17-1,71-1 1,18-34 15,17-19-31,17 1 16,-34-1-16,35 19 15,-36-19 1,36 19 0,17-36-1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3:36:46.7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10142 14235 0,'18'0'188,"1834"70"-48,-335-52 32,-1447-18-172,1253 0 156,-1270 0-140,547 17 140,-335-17 1,70 0 14,-71-17-14,-158 17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3:36:48.8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10142 14129 0,'35'0'78,"1235"-18"0,812 18 94,-971 0-16,-317 0 16,-142-35-16,-387 17 0,-89-17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7-05-11T03:36:51.1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10319 15205 0,'70'0'109,"706"0"-46,2152 0 93,-1940 17 0,-141-122 16,-512 105-16,-106 0 16,-141 0-16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60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7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588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09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08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40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9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4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4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08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57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9A28D-17A4-4977-96EC-85A6ABB69F5C}" type="datetimeFigureOut">
              <a:rPr lang="zh-CN" altLang="en-US" smtClean="0"/>
              <a:t>2018/5/18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5F871-56A7-41E1-9B5E-7977094C7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05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customXml" Target="../ink/ink12.xml"/><Relationship Id="rId18" Type="http://schemas.openxmlformats.org/officeDocument/2006/relationships/image" Target="../media/image37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34.emf"/><Relationship Id="rId17" Type="http://schemas.openxmlformats.org/officeDocument/2006/relationships/customXml" Target="../ink/ink14.xml"/><Relationship Id="rId2" Type="http://schemas.openxmlformats.org/officeDocument/2006/relationships/image" Target="../media/image28.emf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customXml" Target="../ink/ink10.xml"/><Relationship Id="rId1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customXml" Target="../ink/ink3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50633" y="2081152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VPN</a:t>
            </a:r>
            <a:br>
              <a:rPr lang="en-US" altLang="zh-CN" dirty="0" smtClean="0"/>
            </a:br>
            <a:r>
              <a:rPr lang="en-US" altLang="zh-CN" dirty="0" smtClean="0"/>
              <a:t>      Virtual Private Network</a:t>
            </a:r>
            <a:br>
              <a:rPr lang="en-US" altLang="zh-CN" dirty="0" smtClean="0"/>
            </a:br>
            <a:r>
              <a:rPr lang="en-US" altLang="zh-CN" dirty="0" smtClean="0"/>
              <a:t>      </a:t>
            </a:r>
            <a:r>
              <a:rPr lang="zh-CN" altLang="en-US" dirty="0" smtClean="0"/>
              <a:t>虚拟专用网络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77880" y="5956916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一是了解应用，重要的是看看前面知识的掌握程度。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25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6138" cy="1325563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IPSec</a:t>
            </a:r>
            <a:r>
              <a:rPr lang="zh-CN" altLang="en-US" dirty="0" smtClean="0"/>
              <a:t>由两个不同的协议组成：</a:t>
            </a:r>
            <a:r>
              <a:rPr lang="en-US" altLang="zh-CN" dirty="0" smtClean="0"/>
              <a:t>AH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ESP(3/4)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ESP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Encapsulated Security Payload</a:t>
            </a:r>
            <a:r>
              <a:rPr lang="zh-CN" altLang="en-US" dirty="0" smtClean="0"/>
              <a:t>）协议</a:t>
            </a:r>
            <a:endParaRPr lang="en-US" altLang="zh-CN" dirty="0" smtClean="0"/>
          </a:p>
          <a:p>
            <a:pPr lvl="1"/>
            <a:r>
              <a:rPr lang="zh-CN" altLang="en-US" dirty="0"/>
              <a:t>具备</a:t>
            </a:r>
            <a:r>
              <a:rPr lang="zh-CN" altLang="en-US" dirty="0" smtClean="0">
                <a:solidFill>
                  <a:srgbClr val="FF0000"/>
                </a:solidFill>
              </a:rPr>
              <a:t>完整性验证</a:t>
            </a:r>
            <a:r>
              <a:rPr lang="zh-CN" altLang="en-US" dirty="0" smtClean="0"/>
              <a:t>及</a:t>
            </a:r>
            <a:r>
              <a:rPr lang="zh-CN" altLang="en-US" dirty="0" smtClean="0">
                <a:solidFill>
                  <a:srgbClr val="FF0000"/>
                </a:solidFill>
              </a:rPr>
              <a:t>加密功能，</a:t>
            </a:r>
            <a:r>
              <a:rPr lang="zh-CN" altLang="en-US" dirty="0" smtClean="0"/>
              <a:t>可组合用。</a:t>
            </a:r>
            <a:endParaRPr lang="en-US" altLang="zh-CN" dirty="0" smtClean="0"/>
          </a:p>
          <a:p>
            <a:r>
              <a:rPr lang="zh-CN" altLang="en-US" dirty="0" smtClean="0"/>
              <a:t>传输模式下的</a:t>
            </a:r>
            <a:r>
              <a:rPr lang="en-US" altLang="zh-CN" dirty="0"/>
              <a:t>ESP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dirty="0" smtClean="0"/>
              <a:t>ESP Trailer</a:t>
            </a:r>
            <a:r>
              <a:rPr lang="zh-CN" altLang="en-US" dirty="0" smtClean="0"/>
              <a:t>放</a:t>
            </a:r>
            <a:r>
              <a:rPr lang="en-US" altLang="zh-CN" dirty="0" smtClean="0"/>
              <a:t>ESP</a:t>
            </a:r>
            <a:r>
              <a:rPr lang="zh-CN" altLang="en-US" dirty="0" smtClean="0"/>
              <a:t>协议在运行时的一些参数；单向协议，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个密钥。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" y="3240977"/>
            <a:ext cx="5395690" cy="11807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74" y="2988772"/>
            <a:ext cx="6205590" cy="224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6138" cy="1325563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IPSec</a:t>
            </a:r>
            <a:r>
              <a:rPr lang="zh-CN" altLang="en-US" dirty="0" smtClean="0"/>
              <a:t>由两个不同的协议组成：</a:t>
            </a:r>
            <a:r>
              <a:rPr lang="en-US" altLang="zh-CN" dirty="0" smtClean="0"/>
              <a:t>AH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ESP(4/4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隧道</a:t>
            </a:r>
            <a:r>
              <a:rPr lang="zh-CN" altLang="en-US" dirty="0" smtClean="0"/>
              <a:t>模式下的</a:t>
            </a:r>
            <a:r>
              <a:rPr lang="en-US" altLang="zh-CN" dirty="0" smtClean="0"/>
              <a:t>ESP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VPN</a:t>
            </a:r>
            <a:r>
              <a:rPr lang="zh-CN" altLang="en-US" dirty="0" smtClean="0"/>
              <a:t>应用中，通常使用</a:t>
            </a:r>
            <a:r>
              <a:rPr lang="en-US" altLang="zh-CN" dirty="0" smtClean="0"/>
              <a:t>ESP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26" y="2716567"/>
            <a:ext cx="6858820" cy="23496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8" y="2609612"/>
            <a:ext cx="4397463" cy="245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AH</a:t>
            </a:r>
            <a:r>
              <a:rPr lang="zh-CN" altLang="en-US" dirty="0" smtClean="0"/>
              <a:t>及</a:t>
            </a:r>
            <a:r>
              <a:rPr lang="en-US" altLang="zh-CN" dirty="0" smtClean="0"/>
              <a:t>ESP</a:t>
            </a:r>
            <a:r>
              <a:rPr lang="zh-CN" altLang="en-US" dirty="0" smtClean="0"/>
              <a:t>协议执行时所需设定的参数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工作模式、目的端</a:t>
            </a:r>
            <a:r>
              <a:rPr lang="en-US" altLang="zh-CN" dirty="0" smtClean="0"/>
              <a:t>IP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Port</a:t>
            </a:r>
            <a:r>
              <a:rPr lang="zh-CN" altLang="en-US" dirty="0" smtClean="0"/>
              <a:t>、验证算法，如：</a:t>
            </a:r>
            <a:r>
              <a:rPr lang="en-US" altLang="zh-CN" dirty="0" smtClean="0"/>
              <a:t>hmac-MD5</a:t>
            </a:r>
            <a:r>
              <a:rPr lang="zh-CN" altLang="en-US" dirty="0" smtClean="0"/>
              <a:t>、加密密钥、加密算法、。。。</a:t>
            </a:r>
            <a:endParaRPr lang="en-US" altLang="zh-CN" dirty="0" smtClean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下的实现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通信双方有配置文件</a:t>
            </a:r>
            <a:r>
              <a:rPr lang="en-US" altLang="zh-CN" dirty="0" smtClean="0"/>
              <a:t>*.</a:t>
            </a:r>
            <a:r>
              <a:rPr lang="en-US" altLang="zh-CN" dirty="0" err="1" smtClean="0"/>
              <a:t>conf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setkey</a:t>
            </a:r>
            <a:r>
              <a:rPr lang="zh-CN" altLang="en-US" dirty="0" smtClean="0"/>
              <a:t>命令写入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SAD</a:t>
            </a:r>
            <a:r>
              <a:rPr lang="zh-CN" altLang="en-US" dirty="0" smtClean="0"/>
              <a:t>安全策略数据库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SPD</a:t>
            </a:r>
            <a:r>
              <a:rPr lang="zh-CN" altLang="en-US" dirty="0" smtClean="0"/>
              <a:t>安全参数数据库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IPSec</a:t>
            </a:r>
            <a:r>
              <a:rPr lang="zh-CN" altLang="en-US" dirty="0" smtClean="0"/>
              <a:t>协议按要求工作，若库被清空，</a:t>
            </a:r>
            <a:r>
              <a:rPr lang="en-US" altLang="zh-CN" dirty="0" err="1" smtClean="0"/>
              <a:t>IPSec</a:t>
            </a:r>
            <a:r>
              <a:rPr lang="zh-CN" altLang="en-US" dirty="0" smtClean="0"/>
              <a:t>停止。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smtClean="0"/>
              <a:t>SPD</a:t>
            </a:r>
            <a:r>
              <a:rPr lang="zh-CN" altLang="en-US" dirty="0" smtClean="0"/>
              <a:t>数据库结构                                         </a:t>
            </a:r>
            <a:r>
              <a:rPr lang="en-US" altLang="zh-CN" dirty="0" smtClean="0"/>
              <a:t>SAD</a:t>
            </a:r>
            <a:r>
              <a:rPr lang="zh-CN" altLang="en-US" dirty="0" smtClean="0"/>
              <a:t>数据库结构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85" y="2343705"/>
            <a:ext cx="4575448" cy="33735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678" y="4750565"/>
            <a:ext cx="3578962" cy="14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IPSec</a:t>
            </a:r>
            <a:r>
              <a:rPr lang="zh-CN" altLang="en-US" dirty="0" smtClean="0"/>
              <a:t>的运行流程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0427"/>
            <a:ext cx="9958210" cy="5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下构建传输模式的</a:t>
            </a:r>
            <a:r>
              <a:rPr lang="en-US" altLang="zh-CN" dirty="0" smtClean="0"/>
              <a:t>ESP VPN</a:t>
            </a:r>
            <a:r>
              <a:rPr lang="zh-CN" altLang="en-US" dirty="0" smtClean="0"/>
              <a:t>（只加密）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启动</a:t>
            </a:r>
            <a:r>
              <a:rPr lang="en-US" altLang="zh-CN" dirty="0" err="1" smtClean="0"/>
              <a:t>IPSec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setkey</a:t>
            </a:r>
            <a:r>
              <a:rPr lang="en-US" altLang="zh-CN" dirty="0" smtClean="0"/>
              <a:t> -f *.</a:t>
            </a:r>
            <a:r>
              <a:rPr lang="en-US" altLang="zh-CN" dirty="0" err="1" smtClean="0"/>
              <a:t>conf</a:t>
            </a:r>
            <a:r>
              <a:rPr lang="en-US" altLang="zh-CN" dirty="0" smtClean="0"/>
              <a:t>;  </a:t>
            </a:r>
            <a:r>
              <a:rPr lang="zh-CN" altLang="en-US" dirty="0" smtClean="0"/>
              <a:t>关闭：</a:t>
            </a:r>
            <a:r>
              <a:rPr lang="en-US" altLang="zh-CN" dirty="0" err="1" smtClean="0"/>
              <a:t>setkey</a:t>
            </a:r>
            <a:r>
              <a:rPr lang="en-US" altLang="zh-CN" dirty="0" smtClean="0"/>
              <a:t> –D –F &amp; </a:t>
            </a:r>
            <a:r>
              <a:rPr lang="en-US" altLang="zh-CN" dirty="0" err="1" smtClean="0"/>
              <a:t>setkey</a:t>
            </a:r>
            <a:r>
              <a:rPr lang="en-US" altLang="zh-CN" dirty="0" smtClean="0"/>
              <a:t> –P -F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15" y="1320853"/>
            <a:ext cx="7278950" cy="42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续。。。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328" y="225081"/>
            <a:ext cx="7009274" cy="6523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5499000" y="1835280"/>
              <a:ext cx="4045320" cy="30420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9640" y="1825920"/>
                <a:ext cx="4064040" cy="30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60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密钥太多且固定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管理复杂，密钥用太久易被攻击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需要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一种方便、安全，而且可以</a:t>
            </a:r>
            <a:r>
              <a:rPr lang="zh-CN" altLang="en-US" dirty="0" smtClean="0">
                <a:solidFill>
                  <a:srgbClr val="FF0000"/>
                </a:solidFill>
              </a:rPr>
              <a:t>不断自动</a:t>
            </a:r>
            <a:r>
              <a:rPr lang="zh-CN" altLang="en-US" dirty="0" smtClean="0"/>
              <a:t>变换密钥的机制，才能使</a:t>
            </a:r>
            <a:r>
              <a:rPr lang="en-US" altLang="zh-CN" dirty="0" smtClean="0"/>
              <a:t>VPN</a:t>
            </a:r>
            <a:r>
              <a:rPr lang="zh-CN" altLang="en-US" dirty="0" smtClean="0"/>
              <a:t>系统更安全。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88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IKE (Internet Key Exchange)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系统管理员只需指定密码算法、验证算法等信息，</a:t>
            </a:r>
            <a:r>
              <a:rPr lang="en-US" altLang="zh-CN" dirty="0" smtClean="0"/>
              <a:t>IKE</a:t>
            </a:r>
            <a:r>
              <a:rPr lang="zh-CN" altLang="en-US" dirty="0" smtClean="0"/>
              <a:t>会自动且定时地产生密钥。这些称为</a:t>
            </a:r>
            <a:r>
              <a:rPr lang="en-US" altLang="zh-CN" dirty="0" smtClean="0"/>
              <a:t>SA</a:t>
            </a:r>
            <a:r>
              <a:rPr lang="zh-CN" altLang="en-US" dirty="0" smtClean="0"/>
              <a:t>，也就是构建一条单向</a:t>
            </a:r>
            <a:r>
              <a:rPr lang="en-US" altLang="zh-CN" dirty="0" smtClean="0"/>
              <a:t>VPN</a:t>
            </a:r>
            <a:r>
              <a:rPr lang="zh-CN" altLang="en-US" dirty="0" smtClean="0"/>
              <a:t>所需的参数。</a:t>
            </a:r>
            <a:endParaRPr lang="en-US" altLang="zh-CN" dirty="0" smtClean="0"/>
          </a:p>
          <a:p>
            <a:r>
              <a:rPr lang="zh-CN" altLang="en-US" dirty="0" smtClean="0"/>
              <a:t>双向的</a:t>
            </a:r>
            <a:r>
              <a:rPr lang="en-US" altLang="zh-CN" dirty="0" smtClean="0"/>
              <a:t>VPN</a:t>
            </a:r>
            <a:r>
              <a:rPr lang="zh-CN" altLang="en-US" dirty="0" smtClean="0"/>
              <a:t>连接需要两个</a:t>
            </a:r>
            <a:r>
              <a:rPr lang="en-US" altLang="zh-CN" dirty="0" smtClean="0"/>
              <a:t>SA</a:t>
            </a:r>
            <a:r>
              <a:rPr lang="zh-CN" altLang="en-US" dirty="0" smtClean="0"/>
              <a:t>，当两端建立</a:t>
            </a:r>
            <a:r>
              <a:rPr lang="en-US" altLang="zh-CN" dirty="0" smtClean="0"/>
              <a:t>VPN</a:t>
            </a:r>
            <a:r>
              <a:rPr lang="zh-CN" altLang="en-US" dirty="0" smtClean="0"/>
              <a:t>连接时，</a:t>
            </a:r>
            <a:r>
              <a:rPr lang="en-US" altLang="zh-CN" dirty="0" smtClean="0"/>
              <a:t>IKE</a:t>
            </a:r>
            <a:r>
              <a:rPr lang="zh-CN" altLang="en-US" dirty="0" smtClean="0"/>
              <a:t>自动产生一组</a:t>
            </a:r>
            <a:r>
              <a:rPr lang="en-US" altLang="zh-CN" dirty="0" smtClean="0"/>
              <a:t>SA</a:t>
            </a:r>
            <a:r>
              <a:rPr lang="zh-CN" altLang="en-US" dirty="0" smtClean="0"/>
              <a:t>并与另一端交换</a:t>
            </a:r>
            <a:r>
              <a:rPr lang="en-US" altLang="zh-CN" dirty="0" smtClean="0"/>
              <a:t>SA</a:t>
            </a:r>
            <a:r>
              <a:rPr lang="zh-CN" altLang="en-US" dirty="0" smtClean="0"/>
              <a:t>，保存于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中。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0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IKE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IPSec</a:t>
            </a:r>
            <a:r>
              <a:rPr lang="zh-CN" altLang="en-US" dirty="0" smtClean="0"/>
              <a:t>环境下扮演的角色及其运行流程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IKE</a:t>
            </a:r>
            <a:r>
              <a:rPr lang="zh-CN" altLang="en-US" dirty="0" smtClean="0"/>
              <a:t>会认证对方是否为自己人，方法之：预共享密钥（若对方的字符串与己方的相等，则认定为自己人）。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下启动命令：</a:t>
            </a:r>
            <a:r>
              <a:rPr lang="en-US" altLang="zh-CN" dirty="0" err="1" smtClean="0"/>
              <a:t>racoon</a:t>
            </a:r>
            <a:r>
              <a:rPr lang="zh-CN" altLang="en-US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75" y="1396483"/>
            <a:ext cx="7457079" cy="38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850945"/>
            <a:ext cx="10515600" cy="206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 err="1" smtClean="0"/>
              <a:t>IPSec</a:t>
            </a:r>
            <a:r>
              <a:rPr lang="en-US" altLang="zh-CN" dirty="0" smtClean="0"/>
              <a:t> VPN</a:t>
            </a:r>
            <a:r>
              <a:rPr lang="zh-CN" altLang="en-US" dirty="0" smtClean="0"/>
              <a:t>对普通用户太不方便了，那些随环境变化的参数设置！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r>
              <a:rPr lang="en-US" altLang="zh-CN" dirty="0" smtClean="0"/>
              <a:t>L2TP</a:t>
            </a:r>
            <a:r>
              <a:rPr lang="zh-CN" altLang="en-US" dirty="0" smtClean="0"/>
              <a:t>大多用在</a:t>
            </a:r>
            <a:r>
              <a:rPr lang="en-US" altLang="zh-CN" dirty="0" smtClean="0"/>
              <a:t>Client to Site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vpn</a:t>
            </a:r>
            <a:r>
              <a:rPr lang="zh-CN" altLang="en-US" dirty="0" smtClean="0"/>
              <a:t>结构中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4184640" y="1949400"/>
              <a:ext cx="2889720" cy="97848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8800" y="1886040"/>
                <a:ext cx="2921400" cy="11052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11" y="2927880"/>
            <a:ext cx="10230758" cy="32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VPN</a:t>
            </a:r>
          </a:p>
          <a:p>
            <a:pPr lvl="1"/>
            <a:r>
              <a:rPr lang="en-US" altLang="zh-CN" dirty="0" smtClean="0"/>
              <a:t>VPN</a:t>
            </a:r>
            <a:r>
              <a:rPr lang="zh-CN" altLang="en-US" dirty="0" smtClean="0"/>
              <a:t>原理、架构、安全、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密码学基础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密码算法与安全哈希函数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IPSec</a:t>
            </a:r>
            <a:r>
              <a:rPr lang="zh-CN" altLang="en-US" dirty="0" smtClean="0"/>
              <a:t>协议的</a:t>
            </a:r>
            <a:r>
              <a:rPr lang="en-US" altLang="zh-CN" dirty="0" smtClean="0"/>
              <a:t>VPN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IPSec</a:t>
            </a:r>
            <a:r>
              <a:rPr lang="zh-CN" altLang="en-US" dirty="0" smtClean="0"/>
              <a:t>协议、传输模式的</a:t>
            </a:r>
            <a:r>
              <a:rPr lang="en-US" altLang="zh-CN" dirty="0" smtClean="0"/>
              <a:t>VPN</a:t>
            </a:r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L2TP</a:t>
            </a:r>
            <a:r>
              <a:rPr lang="zh-CN" altLang="en-US" dirty="0" smtClean="0"/>
              <a:t>协议的</a:t>
            </a:r>
            <a:r>
              <a:rPr lang="en-US" altLang="zh-CN" dirty="0" smtClean="0"/>
              <a:t>VPN</a:t>
            </a:r>
          </a:p>
          <a:p>
            <a:pPr lvl="1"/>
            <a:r>
              <a:rPr lang="en-US" altLang="zh-CN" dirty="0" smtClean="0"/>
              <a:t>L2TP</a:t>
            </a:r>
            <a:r>
              <a:rPr lang="zh-CN" altLang="en-US" dirty="0" smtClean="0"/>
              <a:t>协议、</a:t>
            </a:r>
            <a:r>
              <a:rPr lang="en-US" altLang="zh-CN" dirty="0" smtClean="0"/>
              <a:t>L2TP VPN</a:t>
            </a:r>
            <a:r>
              <a:rPr lang="zh-CN" altLang="en-US" dirty="0" smtClean="0"/>
              <a:t>服务器和客服端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54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L2TP</a:t>
            </a:r>
            <a:r>
              <a:rPr lang="zh-CN" altLang="en-US" dirty="0" smtClean="0"/>
              <a:t>协议原理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86" y="1800954"/>
            <a:ext cx="10569580" cy="442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3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L2TP</a:t>
            </a:r>
            <a:r>
              <a:rPr lang="zh-CN" altLang="en-US" dirty="0" smtClean="0"/>
              <a:t>协议的安全性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L2TP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PPP</a:t>
            </a:r>
            <a:r>
              <a:rPr lang="zh-CN" altLang="en-US" dirty="0" smtClean="0"/>
              <a:t>协议的“用户”验证功能来允许是否建立</a:t>
            </a:r>
            <a:r>
              <a:rPr lang="en-US" altLang="zh-CN" dirty="0" smtClean="0"/>
              <a:t>L2TP</a:t>
            </a:r>
            <a:r>
              <a:rPr lang="zh-CN" altLang="en-US" dirty="0" smtClean="0"/>
              <a:t>连接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要求用户名</a:t>
            </a:r>
            <a:r>
              <a:rPr lang="en-US" altLang="zh-CN" dirty="0" smtClean="0"/>
              <a:t>/</a:t>
            </a:r>
            <a:r>
              <a:rPr lang="zh-CN" altLang="en-US" dirty="0" smtClean="0"/>
              <a:t>密码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间建立传输模式的</a:t>
            </a:r>
            <a:r>
              <a:rPr lang="en-US" altLang="zh-CN" dirty="0" smtClean="0"/>
              <a:t>IPsec</a:t>
            </a:r>
            <a:r>
              <a:rPr lang="zh-CN" altLang="en-US" dirty="0" smtClean="0"/>
              <a:t>，有</a:t>
            </a:r>
            <a:r>
              <a:rPr lang="en-US" altLang="zh-CN" dirty="0" smtClean="0"/>
              <a:t>L2TP over </a:t>
            </a:r>
            <a:r>
              <a:rPr lang="en-US" altLang="zh-CN" dirty="0" err="1" smtClean="0"/>
              <a:t>IPSec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2" y="3218381"/>
            <a:ext cx="9490229" cy="3475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3651120" y="5124600"/>
              <a:ext cx="2305440" cy="3816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5280" y="5060880"/>
                <a:ext cx="23371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3651120" y="5048280"/>
              <a:ext cx="2298960" cy="385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5280" y="4984920"/>
                <a:ext cx="2331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3714840" y="5442120"/>
              <a:ext cx="2254320" cy="3816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8640" y="5378400"/>
                <a:ext cx="2286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3676680" y="5581800"/>
              <a:ext cx="2368800" cy="5724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60840" y="5518080"/>
                <a:ext cx="2400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/>
              <p14:cNvContentPartPr/>
              <p14:nvPr/>
            </p14:nvContentPartPr>
            <p14:xfrm>
              <a:off x="3733560" y="6394320"/>
              <a:ext cx="2286360" cy="4500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17720" y="6330960"/>
                <a:ext cx="23184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/>
              <p14:cNvContentPartPr/>
              <p14:nvPr/>
            </p14:nvContentPartPr>
            <p14:xfrm>
              <a:off x="3759120" y="6515280"/>
              <a:ext cx="2318040" cy="255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43280" y="6451560"/>
                <a:ext cx="2349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墨迹 10"/>
              <p14:cNvContentPartPr/>
              <p14:nvPr/>
            </p14:nvContentPartPr>
            <p14:xfrm>
              <a:off x="4521240" y="6381720"/>
              <a:ext cx="1549800" cy="1944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05400" y="6318360"/>
                <a:ext cx="1581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墨迹 11"/>
              <p14:cNvContentPartPr/>
              <p14:nvPr/>
            </p14:nvContentPartPr>
            <p14:xfrm>
              <a:off x="7956360" y="2343240"/>
              <a:ext cx="2686680" cy="76212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47000" y="2333880"/>
                <a:ext cx="2705400" cy="7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0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09008" cy="1325563"/>
          </a:xfrm>
        </p:spPr>
        <p:txBody>
          <a:bodyPr/>
          <a:lstStyle/>
          <a:p>
            <a:r>
              <a:rPr lang="en-US" altLang="zh-CN" dirty="0" smtClean="0"/>
              <a:t>Client to Site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L2TP </a:t>
            </a:r>
            <a:r>
              <a:rPr lang="en-US" altLang="zh-CN" dirty="0" err="1" smtClean="0"/>
              <a:t>vpn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785" y="251216"/>
            <a:ext cx="6978718" cy="66067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" y="4788259"/>
            <a:ext cx="4501389" cy="1958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4838760" y="5708520"/>
              <a:ext cx="527400" cy="1339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9400" y="5699160"/>
                <a:ext cx="54612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88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L2TP server</a:t>
            </a:r>
            <a:r>
              <a:rPr lang="zh-CN" altLang="en-US" dirty="0" smtClean="0"/>
              <a:t>还需要</a:t>
            </a:r>
            <a:r>
              <a:rPr lang="en-US" altLang="zh-CN" dirty="0" smtClean="0"/>
              <a:t>proxy </a:t>
            </a:r>
            <a:r>
              <a:rPr lang="en-US" altLang="zh-CN" dirty="0" err="1" smtClean="0"/>
              <a:t>arp</a:t>
            </a:r>
            <a:r>
              <a:rPr lang="zh-CN" altLang="en-US" dirty="0" smtClean="0"/>
              <a:t>才能正常通信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2" y="4192543"/>
            <a:ext cx="7514881" cy="25771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1" y="1562469"/>
            <a:ext cx="6941539" cy="25390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36132" y="1935332"/>
            <a:ext cx="3886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即：代表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，响应</a:t>
            </a:r>
            <a:r>
              <a:rPr lang="en-US" altLang="zh-CN" dirty="0" smtClean="0"/>
              <a:t>FS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ARP</a:t>
            </a:r>
            <a:r>
              <a:rPr lang="zh-CN" altLang="en-US" dirty="0" smtClean="0"/>
              <a:t>请求。</a:t>
            </a:r>
            <a:endParaRPr lang="en-US" altLang="zh-CN" dirty="0" smtClean="0"/>
          </a:p>
          <a:p>
            <a:r>
              <a:rPr lang="zh-CN" altLang="en-US" dirty="0" smtClean="0"/>
              <a:t>收到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对</a:t>
            </a:r>
            <a:r>
              <a:rPr lang="en-US" altLang="zh-CN" dirty="0" smtClean="0"/>
              <a:t>FS</a:t>
            </a:r>
            <a:r>
              <a:rPr lang="zh-CN" altLang="en-US" dirty="0" smtClean="0"/>
              <a:t>请求的应答后，</a:t>
            </a:r>
            <a:endParaRPr lang="en-US" altLang="zh-CN" dirty="0" smtClean="0"/>
          </a:p>
          <a:p>
            <a:r>
              <a:rPr lang="zh-CN" altLang="en-US" dirty="0" smtClean="0"/>
              <a:t>查下面路由表转发。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01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参考书籍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陈勇勋，更</a:t>
            </a:r>
            <a:r>
              <a:rPr lang="zh-CN" altLang="en-US" dirty="0" smtClean="0"/>
              <a:t>安全的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网络，电子工业出版社，</a:t>
            </a:r>
            <a:r>
              <a:rPr lang="en-US" altLang="zh-CN" dirty="0" smtClean="0"/>
              <a:t>2009.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27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密码学基础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对称密码技术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E(</a:t>
            </a:r>
            <a:r>
              <a:rPr lang="en-US" altLang="zh-CN" dirty="0" err="1"/>
              <a:t>M</a:t>
            </a:r>
            <a:r>
              <a:rPr lang="en-US" altLang="zh-CN" dirty="0" err="1" smtClean="0"/>
              <a:t>,k</a:t>
            </a:r>
            <a:r>
              <a:rPr lang="en-US" altLang="zh-CN" dirty="0" smtClean="0"/>
              <a:t>)=C    D(</a:t>
            </a:r>
            <a:r>
              <a:rPr lang="en-US" altLang="zh-CN" dirty="0" err="1" smtClean="0"/>
              <a:t>C,k</a:t>
            </a:r>
            <a:r>
              <a:rPr lang="en-US" altLang="zh-CN" dirty="0" smtClean="0"/>
              <a:t>)=M</a:t>
            </a:r>
            <a:endParaRPr lang="en-US" altLang="zh-CN" dirty="0"/>
          </a:p>
          <a:p>
            <a:r>
              <a:rPr lang="zh-CN" altLang="en-US" dirty="0" smtClean="0"/>
              <a:t>非对称密码技术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E(</a:t>
            </a:r>
            <a:r>
              <a:rPr lang="en-US" altLang="zh-CN" dirty="0" err="1" smtClean="0"/>
              <a:t>M,ko</a:t>
            </a:r>
            <a:r>
              <a:rPr lang="en-US" altLang="zh-CN" dirty="0" smtClean="0"/>
              <a:t>)=C   D(</a:t>
            </a:r>
            <a:r>
              <a:rPr lang="en-US" altLang="zh-CN" dirty="0" err="1" smtClean="0"/>
              <a:t>C,ks</a:t>
            </a:r>
            <a:r>
              <a:rPr lang="en-US" altLang="zh-CN" dirty="0" smtClean="0"/>
              <a:t>)=M</a:t>
            </a:r>
          </a:p>
          <a:p>
            <a:r>
              <a:rPr lang="zh-CN" altLang="en-US" dirty="0" smtClean="0"/>
              <a:t>安全哈希函数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Hash(M)=</a:t>
            </a:r>
            <a:r>
              <a:rPr lang="zh-CN" altLang="en-US" dirty="0" smtClean="0"/>
              <a:t>固定长度位串</a:t>
            </a:r>
            <a:endParaRPr lang="en-US" altLang="zh-CN" dirty="0" smtClean="0"/>
          </a:p>
          <a:p>
            <a:r>
              <a:rPr lang="zh-CN" altLang="en-US" dirty="0" smtClean="0"/>
              <a:t>数字签名</a:t>
            </a:r>
            <a:r>
              <a:rPr lang="en-US" altLang="zh-CN" dirty="0" smtClean="0"/>
              <a:t>(</a:t>
            </a:r>
            <a:r>
              <a:rPr lang="zh-CN" altLang="en-US" dirty="0" smtClean="0"/>
              <a:t>常用</a:t>
            </a:r>
            <a:r>
              <a:rPr lang="en-US" altLang="zh-CN" dirty="0" smtClean="0"/>
              <a:t>)</a:t>
            </a:r>
          </a:p>
          <a:p>
            <a:pPr marL="0" indent="0">
              <a:buNone/>
            </a:pPr>
            <a:r>
              <a:rPr lang="en-US" altLang="zh-CN" dirty="0" smtClean="0"/>
              <a:t>       E(Hash(M),</a:t>
            </a:r>
            <a:r>
              <a:rPr lang="en-US" altLang="zh-CN" dirty="0" err="1" smtClean="0"/>
              <a:t>ks</a:t>
            </a:r>
            <a:r>
              <a:rPr lang="en-US" altLang="zh-CN" dirty="0" smtClean="0"/>
              <a:t>)  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403280" y="4889520"/>
              <a:ext cx="2305440" cy="3686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3920" y="4880160"/>
                <a:ext cx="232416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29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VPN</a:t>
            </a:r>
            <a:r>
              <a:rPr lang="zh-CN" altLang="en-US" dirty="0"/>
              <a:t>动机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加强通信安全的方法，将因特网虚拟成企业网络来使用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41181" y="5942568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远程访问    和    站点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站点的需求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25300" y="1680509"/>
            <a:ext cx="3595364" cy="47938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/>
              <p14:cNvContentPartPr/>
              <p14:nvPr/>
            </p14:nvContentPartPr>
            <p14:xfrm>
              <a:off x="2006640" y="1644480"/>
              <a:ext cx="5054760" cy="476928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7280" y="1635120"/>
                <a:ext cx="5073480" cy="478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584" y="2214187"/>
            <a:ext cx="4429530" cy="37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6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隧道技术</a:t>
            </a:r>
            <a:r>
              <a:rPr lang="en-US" altLang="zh-CN" dirty="0" smtClean="0"/>
              <a:t>(IP in IP Tunnel, L2TP Tunnel, …)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39" y="2271774"/>
            <a:ext cx="7230764" cy="2285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76" y="5040109"/>
            <a:ext cx="5150274" cy="11050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900" y="5040110"/>
            <a:ext cx="6176124" cy="1105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/>
              <p14:cNvContentPartPr/>
              <p14:nvPr/>
            </p14:nvContentPartPr>
            <p14:xfrm>
              <a:off x="2863800" y="1593720"/>
              <a:ext cx="1308600" cy="81972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4440" y="1584360"/>
                <a:ext cx="1327320" cy="8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89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封包加密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企业</a:t>
            </a:r>
            <a:r>
              <a:rPr lang="zh-CN" altLang="en-US" dirty="0" smtClean="0">
                <a:solidFill>
                  <a:srgbClr val="FF0000"/>
                </a:solidFill>
              </a:rPr>
              <a:t>内部</a:t>
            </a:r>
            <a:r>
              <a:rPr lang="zh-CN" altLang="en-US" dirty="0" smtClean="0"/>
              <a:t>人员借助</a:t>
            </a:r>
            <a:r>
              <a:rPr lang="en-US" altLang="zh-CN" dirty="0" smtClean="0"/>
              <a:t>VPN</a:t>
            </a:r>
            <a:r>
              <a:rPr lang="zh-CN" altLang="en-US" dirty="0" smtClean="0"/>
              <a:t>连接外传机密数据，需用防火墙等技术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4" y="2903024"/>
            <a:ext cx="9942990" cy="14176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6648480" y="3911760"/>
              <a:ext cx="667080" cy="67320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9120" y="3902400"/>
                <a:ext cx="685800" cy="6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4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IPSec</a:t>
            </a:r>
            <a:r>
              <a:rPr lang="zh-CN" altLang="en-US" dirty="0" smtClean="0"/>
              <a:t>协议的工作模式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传输模式</a:t>
            </a:r>
            <a:r>
              <a:rPr lang="en-US" altLang="zh-CN" dirty="0" smtClean="0"/>
              <a:t>(</a:t>
            </a:r>
            <a:r>
              <a:rPr lang="zh-CN" altLang="en-US" dirty="0" smtClean="0"/>
              <a:t>将两台主机间传递的数据加密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隧道模式</a:t>
            </a:r>
            <a:r>
              <a:rPr lang="en-US" altLang="zh-CN" dirty="0" smtClean="0"/>
              <a:t>(</a:t>
            </a:r>
            <a:r>
              <a:rPr lang="zh-CN" altLang="en-US" dirty="0" smtClean="0"/>
              <a:t>将两个不同网段传送的数据加密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10" y="2296120"/>
            <a:ext cx="5865114" cy="14710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10" y="4383952"/>
            <a:ext cx="5382981" cy="21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6138" cy="1325563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IPSec</a:t>
            </a:r>
            <a:r>
              <a:rPr lang="zh-CN" altLang="en-US" dirty="0" smtClean="0"/>
              <a:t>由两个不同的协议组成：</a:t>
            </a:r>
            <a:r>
              <a:rPr lang="en-US" altLang="zh-CN" dirty="0" smtClean="0"/>
              <a:t>AH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ESP(1/4)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AH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Authentication Header</a:t>
            </a:r>
            <a:r>
              <a:rPr lang="zh-CN" altLang="en-US" dirty="0" smtClean="0"/>
              <a:t>）协议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以数字签名的方式来确保数据的</a:t>
            </a:r>
            <a:r>
              <a:rPr lang="zh-CN" altLang="en-US" dirty="0" smtClean="0">
                <a:solidFill>
                  <a:srgbClr val="FF0000"/>
                </a:solidFill>
              </a:rPr>
              <a:t>完整性，</a:t>
            </a:r>
            <a:r>
              <a:rPr lang="zh-CN" altLang="en-US" dirty="0" smtClean="0">
                <a:solidFill>
                  <a:schemeClr val="accent1"/>
                </a:solidFill>
              </a:rPr>
              <a:t>没有</a:t>
            </a:r>
            <a:r>
              <a:rPr lang="zh-CN" altLang="en-US" dirty="0" smtClean="0">
                <a:solidFill>
                  <a:srgbClr val="FF0000"/>
                </a:solidFill>
              </a:rPr>
              <a:t>加密功能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传输模式下的</a:t>
            </a:r>
            <a:r>
              <a:rPr lang="en-US" altLang="zh-CN" dirty="0" smtClean="0"/>
              <a:t>AH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sz="2000" dirty="0" smtClean="0"/>
              <a:t>AH</a:t>
            </a:r>
            <a:r>
              <a:rPr lang="zh-CN" altLang="en-US" sz="2000" dirty="0" smtClean="0"/>
              <a:t>包头中有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E(hash(</a:t>
            </a:r>
            <a:r>
              <a:rPr lang="zh-CN" altLang="en-US" sz="2000" dirty="0" smtClean="0"/>
              <a:t>封包</a:t>
            </a:r>
            <a:r>
              <a:rPr lang="en-US" altLang="zh-CN" sz="2000" dirty="0" smtClean="0"/>
              <a:t>),Key(A))   //A</a:t>
            </a:r>
            <a:r>
              <a:rPr lang="zh-CN" altLang="en-US" sz="2000" dirty="0" smtClean="0"/>
              <a:t>对发送内容的签名</a:t>
            </a:r>
            <a:r>
              <a:rPr lang="en-US" altLang="zh-CN" sz="2000" dirty="0" smtClean="0"/>
              <a:t>;  </a:t>
            </a:r>
            <a:r>
              <a:rPr lang="zh-CN" altLang="en-US" sz="2000" smtClean="0"/>
              <a:t>单向协议所以有</a:t>
            </a:r>
            <a:r>
              <a:rPr lang="zh-CN" altLang="en-US" sz="2000" dirty="0" smtClean="0"/>
              <a:t>两密钥</a:t>
            </a:r>
            <a:endParaRPr lang="en-US" altLang="zh-CN" sz="2000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938509"/>
            <a:ext cx="6507014" cy="26157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2" y="3423781"/>
            <a:ext cx="5240156" cy="16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6138" cy="1325563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IPSec</a:t>
            </a:r>
            <a:r>
              <a:rPr lang="zh-CN" altLang="en-US" dirty="0" smtClean="0"/>
              <a:t>由两个不同的协议组成：</a:t>
            </a:r>
            <a:r>
              <a:rPr lang="en-US" altLang="zh-CN" dirty="0" smtClean="0"/>
              <a:t>AH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ESP(2/4)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隧道</a:t>
            </a:r>
            <a:r>
              <a:rPr lang="zh-CN" altLang="en-US" dirty="0" smtClean="0"/>
              <a:t>模式下的</a:t>
            </a:r>
            <a:r>
              <a:rPr lang="en-US" altLang="zh-CN" dirty="0" smtClean="0"/>
              <a:t>AH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dirty="0" smtClean="0"/>
              <a:t>AH</a:t>
            </a:r>
            <a:r>
              <a:rPr lang="zh-CN" altLang="en-US" dirty="0" smtClean="0"/>
              <a:t>包头中有</a:t>
            </a:r>
            <a:r>
              <a:rPr lang="en-US" altLang="zh-CN" dirty="0" smtClean="0"/>
              <a:t>: </a:t>
            </a:r>
            <a:r>
              <a:rPr lang="zh-CN" altLang="en-US" dirty="0" smtClean="0"/>
              <a:t> </a:t>
            </a:r>
            <a:r>
              <a:rPr lang="en-US" altLang="zh-CN" dirty="0" smtClean="0"/>
              <a:t>E(hash(</a:t>
            </a:r>
            <a:r>
              <a:rPr lang="zh-CN" altLang="en-US" dirty="0" smtClean="0"/>
              <a:t>封包</a:t>
            </a:r>
            <a:r>
              <a:rPr lang="en-US" altLang="zh-CN" dirty="0" smtClean="0"/>
              <a:t>),Key(A)) //A</a:t>
            </a:r>
            <a:r>
              <a:rPr lang="zh-CN" altLang="en-US" dirty="0" smtClean="0"/>
              <a:t>对发送内容的签名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261" y="1825625"/>
            <a:ext cx="7508382" cy="25333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5" y="2357969"/>
            <a:ext cx="4276417" cy="20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787</Words>
  <Application>Microsoft Office PowerPoint</Application>
  <PresentationFormat>宽屏</PresentationFormat>
  <Paragraphs>137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VPN       Virtual Private Network       虚拟专用网络</vt:lpstr>
      <vt:lpstr>outline</vt:lpstr>
      <vt:lpstr>密码学基础</vt:lpstr>
      <vt:lpstr>VPN动机</vt:lpstr>
      <vt:lpstr>设计原理</vt:lpstr>
      <vt:lpstr>安全问题</vt:lpstr>
      <vt:lpstr>IPSec协议的工作模式</vt:lpstr>
      <vt:lpstr>IPSec由两个不同的协议组成：AH和ESP(1/4)</vt:lpstr>
      <vt:lpstr>IPSec由两个不同的协议组成：AH和ESP(2/4)</vt:lpstr>
      <vt:lpstr>IPSec由两个不同的协议组成：AH和ESP(3/4)</vt:lpstr>
      <vt:lpstr>IPSec由两个不同的协议组成：AH和ESP(4/4)</vt:lpstr>
      <vt:lpstr>AH及ESP协议执行时所需设定的参数</vt:lpstr>
      <vt:lpstr>IPSec的运行流程</vt:lpstr>
      <vt:lpstr>Linux下构建传输模式的ESP VPN（只加密）</vt:lpstr>
      <vt:lpstr>续。。。</vt:lpstr>
      <vt:lpstr>问题</vt:lpstr>
      <vt:lpstr>IKE (Internet Key Exchange)协议</vt:lpstr>
      <vt:lpstr>IKE在IPSec环境下扮演的角色及其运行流程</vt:lpstr>
      <vt:lpstr>PowerPoint 演示文稿</vt:lpstr>
      <vt:lpstr>L2TP协议原理</vt:lpstr>
      <vt:lpstr>L2TP协议的安全性</vt:lpstr>
      <vt:lpstr>Client to Site的L2TP vpn结构</vt:lpstr>
      <vt:lpstr>L2TP server还需要proxy arp才能正常通信</vt:lpstr>
      <vt:lpstr>参考书籍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xmz</cp:lastModifiedBy>
  <cp:revision>71</cp:revision>
  <dcterms:created xsi:type="dcterms:W3CDTF">2017-05-03T02:52:29Z</dcterms:created>
  <dcterms:modified xsi:type="dcterms:W3CDTF">2018-05-18T01:06:44Z</dcterms:modified>
</cp:coreProperties>
</file>